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9" r:id="rId5"/>
    <p:sldId id="262" r:id="rId6"/>
    <p:sldId id="263" r:id="rId7"/>
    <p:sldId id="278" r:id="rId8"/>
    <p:sldId id="264" r:id="rId9"/>
    <p:sldId id="265" r:id="rId10"/>
    <p:sldId id="266" r:id="rId11"/>
    <p:sldId id="267" r:id="rId12"/>
    <p:sldId id="268" r:id="rId13"/>
    <p:sldId id="273" r:id="rId14"/>
    <p:sldId id="279" r:id="rId15"/>
    <p:sldId id="280" r:id="rId16"/>
    <p:sldId id="281" r:id="rId17"/>
    <p:sldId id="282" r:id="rId18"/>
    <p:sldId id="269" r:id="rId19"/>
    <p:sldId id="270" r:id="rId20"/>
    <p:sldId id="274" r:id="rId21"/>
    <p:sldId id="275" r:id="rId22"/>
    <p:sldId id="276" r:id="rId23"/>
    <p:sldId id="277" r:id="rId24"/>
    <p:sldId id="271" r:id="rId25"/>
    <p:sldId id="272" r:id="rId26"/>
    <p:sldId id="28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16"/>
    <a:srgbClr val="5DDF29"/>
    <a:srgbClr val="4ABE1C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://player.myshared.ru/900456/data/images/img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036" cy="686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>
              <a:defRPr b="1" cap="none" spc="0">
                <a:ln/>
                <a:solidFill>
                  <a:srgbClr val="3B9616"/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</a:defRPr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cap="none" spc="0" baseline="0">
                <a:ln w="10160">
                  <a:solidFill>
                    <a:srgbClr val="92D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pic>
        <p:nvPicPr>
          <p:cNvPr id="1026" name="Picture 2" descr="http://www.children.dark-energy.ru/upload/iblock/71d/71dca34580070ad5e38ec8efe454973a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4" b="100000" l="0" r="100000">
                        <a14:foregroundMark x1="67431" y1="52047" x2="67431" y2="52047"/>
                        <a14:foregroundMark x1="78899" y1="44444" x2="78899" y2="4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918" y="5013176"/>
            <a:ext cx="207645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30198">
            <a:off x="174607" y="740281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73734">
            <a:off x="1143027" y="160453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6" descr="После уроков: Апрель 201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251520" y="6021288"/>
            <a:ext cx="2643206" cy="681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244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rgbClr val="FFC000"/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B050"/>
              </a:buClr>
              <a:buFontTx/>
              <a:buBlip>
                <a:blip r:embed="rId2"/>
              </a:buBlip>
              <a:defRPr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buClr>
                <a:srgbClr val="00B050"/>
              </a:buClr>
              <a:buFont typeface="Wingdings" pitchFamily="2" charset="2"/>
              <a:buChar char="Ø"/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00B050"/>
              </a:buClr>
              <a:defRPr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buClr>
                <a:srgbClr val="00B050"/>
              </a:buClr>
              <a:buFont typeface="Courier New" pitchFamily="49" charset="0"/>
              <a:buChar char="o"/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buClr>
                <a:srgbClr val="00B050"/>
              </a:buCl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2050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78" y="18864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141">
            <a:off x="8092219" y="62068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327668"/>
            <a:ext cx="9169657" cy="2530332"/>
          </a:xfrm>
          <a:prstGeom prst="rect">
            <a:avLst/>
          </a:prstGeom>
        </p:spPr>
      </p:pic>
      <p:pic>
        <p:nvPicPr>
          <p:cNvPr id="11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274">
            <a:off x="574182" y="4687766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8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rgbClr val="FFC000"/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Clr>
                <a:srgbClr val="00B050"/>
              </a:buClr>
              <a:buFontTx/>
              <a:buBlip>
                <a:blip r:embed="rId2"/>
              </a:buBlip>
              <a:defRPr sz="2800"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buClr>
                <a:srgbClr val="00B050"/>
              </a:buClr>
              <a:buFont typeface="Wingdings" pitchFamily="2" charset="2"/>
              <a:buChar char="Ø"/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00B050"/>
              </a:buClr>
              <a:defRPr sz="2000"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buClr>
                <a:srgbClr val="00B050"/>
              </a:buClr>
              <a:buFont typeface="Courier New" pitchFamily="49" charset="0"/>
              <a:buChar char="o"/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buClr>
                <a:srgbClr val="00B050"/>
              </a:buCl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Clr>
                <a:srgbClr val="00B050"/>
              </a:buClr>
              <a:buFontTx/>
              <a:buBlip>
                <a:blip r:embed="rId2"/>
              </a:buBlip>
              <a:defRPr sz="2800"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buClr>
                <a:srgbClr val="00B050"/>
              </a:buClr>
              <a:buFont typeface="Wingdings" pitchFamily="2" charset="2"/>
              <a:buChar char="Ø"/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buClr>
                <a:srgbClr val="00B050"/>
              </a:buClr>
              <a:defRPr sz="2000"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buClr>
                <a:srgbClr val="00B050"/>
              </a:buClr>
              <a:buFont typeface="Courier New" pitchFamily="49" charset="0"/>
              <a:buChar char="o"/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buClr>
                <a:srgbClr val="00B050"/>
              </a:buCl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8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78" y="18864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141">
            <a:off x="8092219" y="62068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327668"/>
            <a:ext cx="9169657" cy="2530332"/>
          </a:xfrm>
          <a:prstGeom prst="rect">
            <a:avLst/>
          </a:prstGeom>
        </p:spPr>
      </p:pic>
      <p:pic>
        <p:nvPicPr>
          <p:cNvPr id="13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274">
            <a:off x="574182" y="4687766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45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rgbClr val="FFC000"/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327668"/>
            <a:ext cx="9169657" cy="2530332"/>
          </a:xfrm>
          <a:prstGeom prst="rect">
            <a:avLst/>
          </a:prstGeom>
        </p:spPr>
      </p:pic>
      <p:pic>
        <p:nvPicPr>
          <p:cNvPr id="9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0274">
            <a:off x="574182" y="4687766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578" y="18864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layer.myshared.ru/457183/data/images/img4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141">
            <a:off x="8092219" y="62068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438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0B386-E0E9-4F67-B7AA-70E5FF3FE7CD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39257-3892-4965-9465-25F88323B7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0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846640" cy="3456384"/>
          </a:xfrm>
        </p:spPr>
        <p:txBody>
          <a:bodyPr>
            <a:noAutofit/>
          </a:bodyPr>
          <a:lstStyle/>
          <a:p>
            <a:r>
              <a:rPr lang="ru-RU" sz="66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Формирование основ экологической культуры ребёнка</a:t>
            </a:r>
            <a:endParaRPr lang="ru-RU" sz="66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3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dirty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Задачи образовательной направленности: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формировать элементарные экологические знания и представления;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b="1" i="1" dirty="0">
                <a:solidFill>
                  <a:srgbClr val="7CCA6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уточнять, систематизировать и углублять 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None/>
              <a:defRPr/>
            </a:pPr>
            <a:r>
              <a:rPr lang="ru-RU" sz="2000" b="1" i="1" dirty="0">
                <a:solidFill>
                  <a:srgbClr val="7CCA6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знания о живой и неживой природе;</a:t>
            </a:r>
          </a:p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формировать умение самостоятельно решать различные экологические задачи;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b="1" i="1" dirty="0">
                <a:solidFill>
                  <a:srgbClr val="7CCA6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воображение, фантазию 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None/>
              <a:defRPr/>
            </a:pPr>
            <a:r>
              <a:rPr lang="ru-RU" sz="2000" b="1" i="1" dirty="0">
                <a:solidFill>
                  <a:srgbClr val="7CCA6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логическое мышление;</a:t>
            </a:r>
          </a:p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учить понимать причинно-следственные связи внутри природного комплекса, знакомить с особенностями жизни животных;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b="1" i="1" dirty="0">
                <a:solidFill>
                  <a:srgbClr val="7CCA6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показывать взаимосвязь растений и животных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None/>
              <a:defRPr/>
            </a:pPr>
            <a:r>
              <a:rPr lang="ru-RU" sz="2000" b="1" i="1" dirty="0">
                <a:solidFill>
                  <a:srgbClr val="7CCA6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друг с другом и со средой обитания; </a:t>
            </a:r>
          </a:p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0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познакомить с Красной книгой.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20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dirty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Задачи воспитательной направленности: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525963"/>
          </a:xfrm>
        </p:spPr>
        <p:txBody>
          <a:bodyPr>
            <a:normAutofit fontScale="92500" lnSpcReduction="10000"/>
          </a:bodyPr>
          <a:lstStyle/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17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формировать бережное и ответственное отношение к миру природы, доброжелательное отношение к живым существам;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1700" b="1" i="1" dirty="0">
                <a:solidFill>
                  <a:srgbClr val="7CCA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воспитывать отзывчивость и коммуникабельность, 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None/>
              <a:defRPr/>
            </a:pPr>
            <a:r>
              <a:rPr lang="ru-RU" sz="1700" b="1" i="1" dirty="0">
                <a:solidFill>
                  <a:srgbClr val="7CCA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стремление сочувствовать другим людям, 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None/>
              <a:defRPr/>
            </a:pPr>
            <a:r>
              <a:rPr lang="ru-RU" sz="1700" b="1" i="1" dirty="0">
                <a:solidFill>
                  <a:srgbClr val="7CCA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поддерживать их в трудную минуту;</a:t>
            </a:r>
          </a:p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17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сохранять уважительное отношение к традициям своего народа;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1700" b="1" i="1" dirty="0">
                <a:solidFill>
                  <a:srgbClr val="7CCA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развивать интерес и любовь к родному краю;</a:t>
            </a:r>
          </a:p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17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формировать представление об экологических проблемах своего города;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1700" b="1" i="1" dirty="0">
                <a:solidFill>
                  <a:srgbClr val="7CCA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формировать умение создавать и 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None/>
              <a:defRPr/>
            </a:pPr>
            <a:r>
              <a:rPr lang="ru-RU" sz="1700" b="1" i="1" dirty="0">
                <a:solidFill>
                  <a:srgbClr val="7CCA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поддерживать необходимые условия 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None/>
              <a:defRPr/>
            </a:pPr>
            <a:r>
              <a:rPr lang="ru-RU" sz="1700" b="1" i="1" dirty="0">
                <a:solidFill>
                  <a:srgbClr val="7CCA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роста растений, жизни животных в неволе;</a:t>
            </a:r>
          </a:p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17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развивать ответственное и бережное отношение к домашним 	животным, животным живого уголка в ДОУ, к лесным  	богатствам;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1700" b="1" i="1" dirty="0">
                <a:solidFill>
                  <a:srgbClr val="7CCA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формировать понятие о себе как о жителе 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None/>
              <a:defRPr/>
            </a:pPr>
            <a:r>
              <a:rPr lang="ru-RU" sz="1700" b="1" i="1" dirty="0">
                <a:solidFill>
                  <a:srgbClr val="7CCA6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планеты Земля, от которого зависит жизнь всего живого.</a:t>
            </a:r>
          </a:p>
          <a:p>
            <a:pPr marL="548640" lvl="0" indent="-411480">
              <a:buClr>
                <a:prstClr val="black">
                  <a:shade val="95000"/>
                </a:prstClr>
              </a:buClr>
              <a:buSzPct val="95000"/>
              <a:buFont typeface="Wingdings 2"/>
              <a:buChar char=""/>
              <a:defRPr/>
            </a:pPr>
            <a:endParaRPr lang="ru-RU" sz="1600" dirty="0">
              <a:solidFill>
                <a:prstClr val="black"/>
              </a:solidFill>
              <a:latin typeface="Constanti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8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ru-RU" altLang="ru-RU" sz="3700" dirty="0">
                <a:ln>
                  <a:noFill/>
                </a:ln>
                <a:solidFill>
                  <a:srgbClr val="FF0000"/>
                </a:solidFill>
                <a:effectLst/>
              </a:rPr>
              <a:t>Методы экологического воспитания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600200"/>
            <a:ext cx="7355160" cy="4525963"/>
          </a:xfrm>
        </p:spPr>
        <p:txBody>
          <a:bodyPr>
            <a:normAutofit lnSpcReduction="10000"/>
          </a:bodyPr>
          <a:lstStyle/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Наблюдение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Опытническая работа 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Беседа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Моделирование  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Труд в природе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Экскурсии 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Праздники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Дидактические игры природоведческого характера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/>
            </a:pP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Практическая деятельность детей </a:t>
            </a:r>
            <a:r>
              <a:rPr lang="ru-RU" sz="2600" b="1" dirty="0" err="1">
                <a:solidFill>
                  <a:prstClr val="black"/>
                </a:solidFill>
                <a:latin typeface="Constantia"/>
                <a:cs typeface="+mn-cs"/>
              </a:rPr>
              <a:t>и.т.д</a:t>
            </a:r>
            <a:r>
              <a:rPr lang="ru-RU" sz="2600" b="1" dirty="0">
                <a:solidFill>
                  <a:prstClr val="black"/>
                </a:solidFill>
                <a:latin typeface="Constantia"/>
                <a:cs typeface="+mn-cs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46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" y="7699"/>
            <a:ext cx="5002744" cy="3709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40968"/>
            <a:ext cx="4572000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9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8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9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5000" dirty="0">
                <a:ln>
                  <a:noFill/>
                </a:ln>
                <a:solidFill>
                  <a:srgbClr val="FF0000"/>
                </a:solidFill>
                <a:effectLst/>
              </a:rPr>
              <a:t>Работа с родителями: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/>
          <a:lstStyle/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v"/>
            </a:pPr>
            <a:r>
              <a:rPr lang="ru-RU" altLang="ru-RU" sz="2600" b="1" dirty="0">
                <a:solidFill>
                  <a:prstClr val="black"/>
                </a:solidFill>
                <a:latin typeface="Constantia"/>
                <a:cs typeface="+mn-cs"/>
              </a:rPr>
              <a:t>АНКЕТИРОВАНИЕ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v"/>
            </a:pPr>
            <a:r>
              <a:rPr lang="ru-RU" altLang="ru-RU" sz="2600" b="1" dirty="0">
                <a:solidFill>
                  <a:prstClr val="black"/>
                </a:solidFill>
                <a:latin typeface="Constantia"/>
                <a:cs typeface="+mn-cs"/>
              </a:rPr>
              <a:t>КОНСУЛЬТАЦИИ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v"/>
            </a:pPr>
            <a:r>
              <a:rPr lang="ru-RU" altLang="ru-RU" sz="2600" b="1" dirty="0">
                <a:solidFill>
                  <a:prstClr val="black"/>
                </a:solidFill>
                <a:latin typeface="Constantia"/>
                <a:cs typeface="+mn-cs"/>
              </a:rPr>
              <a:t>КОНКУРСЫ ПОДЕЛОК ИЗ ПРИРОДНОГО МАТЕРИАЛА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v"/>
            </a:pPr>
            <a:r>
              <a:rPr lang="ru-RU" altLang="ru-RU" sz="2600" b="1" dirty="0">
                <a:solidFill>
                  <a:prstClr val="black"/>
                </a:solidFill>
                <a:latin typeface="Constantia"/>
                <a:cs typeface="+mn-cs"/>
              </a:rPr>
              <a:t>РОДИТЕЛЬСКИЕ ЛЕКТОРИИ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v"/>
            </a:pPr>
            <a:r>
              <a:rPr lang="ru-RU" altLang="ru-RU" sz="2600" b="1" dirty="0">
                <a:solidFill>
                  <a:prstClr val="black"/>
                </a:solidFill>
                <a:latin typeface="Constantia"/>
                <a:cs typeface="+mn-cs"/>
              </a:rPr>
              <a:t>РОДИТЕЛЬСКИЕ СОБРАНИЯ</a:t>
            </a: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" panose="05000000000000000000" pitchFamily="2" charset="2"/>
              <a:buChar char="v"/>
            </a:pPr>
            <a:r>
              <a:rPr lang="ru-RU" altLang="ru-RU" sz="2600" b="1" dirty="0">
                <a:solidFill>
                  <a:prstClr val="black"/>
                </a:solidFill>
                <a:latin typeface="Constantia"/>
                <a:cs typeface="+mn-cs"/>
              </a:rPr>
              <a:t>ДОСУГИ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970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200800" cy="1143000"/>
          </a:xfrm>
        </p:spPr>
        <p:txBody>
          <a:bodyPr/>
          <a:lstStyle/>
          <a:p>
            <a:r>
              <a:rPr lang="ru-RU" altLang="ru-RU" sz="2400" i="1" dirty="0">
                <a:ln>
                  <a:noFill/>
                </a:ln>
                <a:solidFill>
                  <a:srgbClr val="FF0000"/>
                </a:solidFill>
                <a:effectLst/>
              </a:rPr>
              <a:t>Совместное творчество поделок из природного материала: «Ребенок -  родитель»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87" y="16288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6360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solidFill>
                  <a:schemeClr val="tx2"/>
                </a:solidFill>
              </a:rPr>
              <a:t>В гармонии с природой и с собою</a:t>
            </a:r>
            <a:br>
              <a:rPr lang="ru-RU" sz="4000" dirty="0" smtClean="0">
                <a:solidFill>
                  <a:schemeClr val="tx2"/>
                </a:solidFill>
              </a:rPr>
            </a:br>
            <a:r>
              <a:rPr lang="ru-RU" sz="4000" dirty="0" smtClean="0">
                <a:solidFill>
                  <a:schemeClr val="tx2"/>
                </a:solidFill>
              </a:rPr>
              <a:t>На свете чтобы жили малыши,</a:t>
            </a:r>
            <a:br>
              <a:rPr lang="ru-RU" sz="4000" dirty="0" smtClean="0">
                <a:solidFill>
                  <a:schemeClr val="tx2"/>
                </a:solidFill>
              </a:rPr>
            </a:br>
            <a:r>
              <a:rPr lang="ru-RU" sz="4000" dirty="0" smtClean="0">
                <a:solidFill>
                  <a:schemeClr val="tx2"/>
                </a:solidFill>
              </a:rPr>
              <a:t>воспитывайте в детях, берегите,</a:t>
            </a:r>
            <a:br>
              <a:rPr lang="ru-RU" sz="4000" dirty="0" smtClean="0">
                <a:solidFill>
                  <a:schemeClr val="tx2"/>
                </a:solidFill>
              </a:rPr>
            </a:br>
            <a:r>
              <a:rPr lang="ru-RU" sz="4000" dirty="0" smtClean="0">
                <a:solidFill>
                  <a:schemeClr val="tx2"/>
                </a:solidFill>
              </a:rPr>
              <a:t>Храните экологию души!</a:t>
            </a:r>
            <a:br>
              <a:rPr lang="ru-RU" sz="4000" dirty="0" smtClean="0">
                <a:solidFill>
                  <a:schemeClr val="tx2"/>
                </a:solidFill>
              </a:rPr>
            </a:br>
            <a:r>
              <a:rPr lang="ru-RU" sz="4000" dirty="0" smtClean="0">
                <a:solidFill>
                  <a:schemeClr val="tx2"/>
                </a:solidFill>
              </a:rPr>
              <a:t>                                            (</a:t>
            </a:r>
            <a:r>
              <a:rPr lang="ru-RU" sz="4000" dirty="0" err="1" smtClean="0">
                <a:solidFill>
                  <a:schemeClr val="tx2"/>
                </a:solidFill>
              </a:rPr>
              <a:t>Н.Луконина</a:t>
            </a:r>
            <a:r>
              <a:rPr lang="ru-RU" sz="4000" dirty="0" smtClean="0">
                <a:solidFill>
                  <a:schemeClr val="tx2"/>
                </a:solidFill>
              </a:rPr>
              <a:t>)</a:t>
            </a:r>
            <a:br>
              <a:rPr lang="ru-RU" sz="4000" dirty="0" smtClean="0">
                <a:solidFill>
                  <a:schemeClr val="tx2"/>
                </a:solidFill>
              </a:rPr>
            </a:br>
            <a:endParaRPr lang="ru-RU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76464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4" y="0"/>
            <a:ext cx="4967536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4" y="3429000"/>
            <a:ext cx="4499992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4" y="3429000"/>
            <a:ext cx="49675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1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66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1876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499992" cy="618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16632"/>
            <a:ext cx="538006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0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000" b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0" indent="-273050" algn="ctr" fontAlgn="base">
              <a:lnSpc>
                <a:spcPct val="90000"/>
              </a:lnSpc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altLang="ru-RU" sz="2400" b="1" i="1" dirty="0">
                <a:solidFill>
                  <a:srgbClr val="5800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процессе экологического воспитания я подвожу детей к пониманию того, что для людей окружающая природа имеет огромное значение. Нам, как и всем живым существам, нужны воздух, вода и пища. Их дает нам природа. Она восхищает нас своей красотой, постоянно дарит нам радость открытий. </a:t>
            </a:r>
          </a:p>
          <a:p>
            <a:pPr marL="273050" lvl="0" indent="-273050" algn="ctr" fontAlgn="base">
              <a:lnSpc>
                <a:spcPct val="90000"/>
              </a:lnSpc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endParaRPr lang="ru-RU" altLang="ru-RU" sz="2400" b="1" i="1" dirty="0">
              <a:solidFill>
                <a:srgbClr val="002E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0" indent="-273050" algn="ctr" fontAlgn="base">
              <a:lnSpc>
                <a:spcPct val="90000"/>
              </a:lnSpc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altLang="ru-RU" sz="2400" b="1" i="1" dirty="0">
                <a:solidFill>
                  <a:srgbClr val="002E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только тот человек живет интересно, кто каждый день узнает что-то новое, удивительное.</a:t>
            </a:r>
            <a:r>
              <a:rPr lang="ru-RU" altLang="ru-RU" sz="2600" b="1" i="1" dirty="0">
                <a:solidFill>
                  <a:srgbClr val="002E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658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rmAutofit/>
          </a:bodyPr>
          <a:lstStyle/>
          <a:p>
            <a:r>
              <a:rPr lang="ru-RU" sz="5000" i="1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«Все прекрасное на земле - от солнца, и все хорошее от человека»</a:t>
            </a:r>
            <a:br>
              <a:rPr lang="ru-RU" sz="5000" i="1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</a:br>
            <a:r>
              <a:rPr lang="ru-RU" sz="5000" i="1" dirty="0">
                <a:ln>
                  <a:noFill/>
                </a:ln>
                <a:solidFill>
                  <a:srgbClr val="DBF5F9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cs typeface="Arial" pitchFamily="34" charset="0"/>
              </a:rPr>
              <a:t> М. Пришвин</a:t>
            </a:r>
            <a:r>
              <a:rPr lang="ru-RU" sz="5000" dirty="0">
                <a:ln>
                  <a:noFill/>
                </a:ln>
                <a:solidFill>
                  <a:srgbClr val="0BD0D9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5000" dirty="0">
                <a:ln>
                  <a:noFill/>
                </a:ln>
                <a:solidFill>
                  <a:srgbClr val="0BD0D9">
                    <a:tint val="90000"/>
                    <a:satMod val="12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5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06490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7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596336" cy="2794322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24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Актуальность</a:t>
            </a:r>
            <a:br>
              <a:rPr lang="ru-RU" altLang="ru-RU" sz="240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40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lang="ru-RU" altLang="ru-RU" sz="2400" dirty="0">
                <a:ln>
                  <a:noFill/>
                </a:ln>
                <a:solidFill>
                  <a:srgbClr val="003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наши дни, когда угроза экологического кризиса, а может быть и катастрофы нависли над человечеством, проблема </a:t>
            </a:r>
            <a:r>
              <a:rPr lang="ru-RU" altLang="ru-RU" sz="2400" dirty="0" err="1">
                <a:ln>
                  <a:noFill/>
                </a:ln>
                <a:solidFill>
                  <a:srgbClr val="003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экологизации</a:t>
            </a:r>
            <a:r>
              <a:rPr lang="ru-RU" altLang="ru-RU" sz="2400" dirty="0">
                <a:ln>
                  <a:noFill/>
                </a:ln>
                <a:solidFill>
                  <a:srgbClr val="0036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материальной и духовной деятельности человека стала жизненной необходимостью, одним из условий сохранения общего для всех нас дома – Земли. </a:t>
            </a:r>
            <a:r>
              <a:rPr lang="ru-RU" altLang="ru-RU" sz="240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701" y="2924944"/>
            <a:ext cx="3096344" cy="2816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924944"/>
            <a:ext cx="2880320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71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7740352" cy="1143000"/>
          </a:xfrm>
        </p:spPr>
        <p:txBody>
          <a:bodyPr>
            <a:normAutofit fontScale="90000"/>
          </a:bodyPr>
          <a:lstStyle/>
          <a:p>
            <a:r>
              <a:rPr lang="ru-RU" altLang="ru-RU" sz="36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экологического воспитания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altLang="ru-RU" sz="2600" dirty="0">
                <a:solidFill>
                  <a:prstClr val="black"/>
                </a:solidFill>
                <a:latin typeface="Constantia"/>
              </a:rPr>
              <a:t>Экологическое образование детей дошкольного возраста имеет важное значение, так как в этот период ребёнок проходит самый интенсивный духовный и интеллектуальный путь развития. </a:t>
            </a:r>
            <a:endParaRPr lang="ru-RU" altLang="ru-RU" sz="2600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29000"/>
            <a:ext cx="446449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8000" dirty="0">
                <a:ln>
                  <a:noFill/>
                </a:ln>
                <a:solidFill>
                  <a:srgbClr val="FF0000"/>
                </a:solidFill>
                <a:effectLst/>
              </a:rPr>
              <a:t>Гипотеза</a:t>
            </a:r>
            <a:endParaRPr lang="ru-RU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417638"/>
            <a:ext cx="7571184" cy="4708525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0BD0D9"/>
              </a:buClr>
              <a:buSzPct val="95000"/>
              <a:buFont typeface="Symbol" pitchFamily="18" charset="2"/>
              <a:buChar char=""/>
              <a:tabLst>
                <a:tab pos="457200" algn="l"/>
              </a:tabLst>
              <a:defRPr/>
            </a:pPr>
            <a:r>
              <a:rPr lang="ru-RU" sz="2200" b="1" dirty="0">
                <a:solidFill>
                  <a:prstClr val="black"/>
                </a:solidFill>
                <a:latin typeface="Constantia"/>
              </a:rPr>
              <a:t>сформированы начала экологической культуры у детей;</a:t>
            </a:r>
          </a:p>
          <a:p>
            <a:pPr lvl="0">
              <a:buClr>
                <a:srgbClr val="0BD0D9"/>
              </a:buClr>
              <a:buSzPct val="95000"/>
              <a:buFont typeface="Symbol" pitchFamily="18" charset="2"/>
              <a:buChar char=""/>
              <a:tabLst>
                <a:tab pos="457200" algn="l"/>
              </a:tabLst>
              <a:defRPr/>
            </a:pPr>
            <a:r>
              <a:rPr lang="ru-RU" sz="2200" b="1" dirty="0">
                <a:solidFill>
                  <a:prstClr val="black"/>
                </a:solidFill>
                <a:latin typeface="Constantia"/>
              </a:rPr>
              <a:t>сформировано осознанно правильное отношение к объектам и явлениям природы, экологическое мышление;</a:t>
            </a:r>
          </a:p>
          <a:p>
            <a:pPr lvl="0">
              <a:buClr>
                <a:srgbClr val="0BD0D9"/>
              </a:buClr>
              <a:buSzPct val="95000"/>
              <a:buFont typeface="Symbol" pitchFamily="18" charset="2"/>
              <a:buChar char=""/>
              <a:tabLst>
                <a:tab pos="457200" algn="l"/>
              </a:tabLst>
              <a:defRPr/>
            </a:pPr>
            <a:r>
              <a:rPr lang="ru-RU" sz="2200" b="1" dirty="0">
                <a:solidFill>
                  <a:prstClr val="black"/>
                </a:solidFill>
                <a:latin typeface="Constantia"/>
              </a:rPr>
              <a:t> дети учатся практическим действиям по охране природы;</a:t>
            </a:r>
          </a:p>
          <a:p>
            <a:pPr lvl="0">
              <a:buClr>
                <a:srgbClr val="0BD0D9"/>
              </a:buClr>
              <a:buSzPct val="95000"/>
              <a:buFont typeface="Symbol" pitchFamily="18" charset="2"/>
              <a:buChar char=""/>
              <a:tabLst>
                <a:tab pos="457200" algn="l"/>
              </a:tabLst>
              <a:defRPr/>
            </a:pPr>
            <a:r>
              <a:rPr lang="ru-RU" sz="2200" b="1" dirty="0">
                <a:solidFill>
                  <a:prstClr val="black"/>
                </a:solidFill>
                <a:latin typeface="Constantia"/>
              </a:rPr>
              <a:t> развиваются умственные способности детей, которые проявляются в умении экспериментировать, анализировать, делать выводы;</a:t>
            </a:r>
          </a:p>
          <a:p>
            <a:pPr lvl="0">
              <a:buClr>
                <a:srgbClr val="0BD0D9"/>
              </a:buClr>
              <a:buSzPct val="95000"/>
              <a:buFont typeface="Symbol" pitchFamily="18" charset="2"/>
              <a:buChar char=""/>
              <a:tabLst>
                <a:tab pos="457200" algn="l"/>
              </a:tabLst>
              <a:defRPr/>
            </a:pPr>
            <a:r>
              <a:rPr lang="ru-RU" sz="2200" b="1" dirty="0">
                <a:solidFill>
                  <a:prstClr val="black"/>
                </a:solidFill>
                <a:latin typeface="Constantia"/>
              </a:rPr>
              <a:t>у детей появляется  желание общаться с природой и отражать свои впечатления через различные виды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26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344816" cy="1143000"/>
          </a:xfrm>
        </p:spPr>
        <p:txBody>
          <a:bodyPr>
            <a:normAutofit fontScale="90000"/>
          </a:bodyPr>
          <a:lstStyle/>
          <a:p>
            <a:r>
              <a:rPr lang="ru-RU" altLang="ru-RU" i="1" dirty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Цель экологического воспитания: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0" indent="0" algn="just" fontAlgn="base"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altLang="ru-RU" sz="2400" dirty="0">
                <a:solidFill>
                  <a:prstClr val="black"/>
                </a:solidFill>
                <a:latin typeface="Constantia"/>
              </a:rPr>
              <a:t>формирование положительного отношения к природе, воспитание защитников природы, дать экологические знания, научить детей быть милосердными, любить и беречь природу (землю, воду, воздух, флору, фауну), по-хозяйски, а значит, бережно распоряжаться её богатствами</a:t>
            </a:r>
            <a:r>
              <a:rPr lang="ru-RU" altLang="ru-RU" sz="2600" dirty="0">
                <a:solidFill>
                  <a:prstClr val="black"/>
                </a:solidFill>
                <a:latin typeface="Constantia"/>
              </a:rPr>
              <a:t>.</a:t>
            </a:r>
            <a:endParaRPr lang="ru-RU" altLang="ru-RU" sz="1600" dirty="0">
              <a:solidFill>
                <a:prstClr val="black"/>
              </a:solidFill>
              <a:latin typeface="Constanti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4088" cy="37842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91" y="404664"/>
            <a:ext cx="4199809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5000" dirty="0">
                <a:ln>
                  <a:noFill/>
                </a:ln>
                <a:solidFill>
                  <a:srgbClr val="FF0000"/>
                </a:solidFill>
                <a:effectLst/>
              </a:rPr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ru-RU" sz="2600" b="1" i="1" dirty="0">
                <a:solidFill>
                  <a:prstClr val="black"/>
                </a:solidFill>
                <a:latin typeface="Constantia"/>
                <a:cs typeface="+mn-cs"/>
              </a:rPr>
              <a:t>оздоровительной направленности</a:t>
            </a:r>
            <a:endParaRPr lang="ru-RU" altLang="ru-RU" sz="2600" dirty="0">
              <a:solidFill>
                <a:prstClr val="black"/>
              </a:solidFill>
              <a:latin typeface="Constantia"/>
              <a:cs typeface="+mn-cs"/>
            </a:endParaRP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ru-RU" sz="2600" b="1" i="1" dirty="0">
                <a:solidFill>
                  <a:prstClr val="black"/>
                </a:solidFill>
                <a:latin typeface="Constantia"/>
                <a:cs typeface="+mn-cs"/>
              </a:rPr>
              <a:t>образовательной направленности</a:t>
            </a:r>
            <a:endParaRPr lang="ru-RU" altLang="ru-RU" sz="2600" dirty="0">
              <a:solidFill>
                <a:prstClr val="black"/>
              </a:solidFill>
              <a:latin typeface="Constantia"/>
              <a:cs typeface="+mn-cs"/>
            </a:endParaRP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ru-RU" sz="2600" b="1" i="1" dirty="0">
                <a:solidFill>
                  <a:prstClr val="black"/>
                </a:solidFill>
                <a:latin typeface="Constantia"/>
                <a:cs typeface="+mn-cs"/>
              </a:rPr>
              <a:t>воспитательной направленности</a:t>
            </a:r>
            <a:endParaRPr lang="ru-RU" altLang="ru-RU" sz="2600" dirty="0">
              <a:solidFill>
                <a:prstClr val="black"/>
              </a:solidFill>
              <a:latin typeface="Constantia"/>
              <a:cs typeface="+mn-cs"/>
            </a:endParaRP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ru-RU" sz="2600" b="1" i="1" dirty="0">
                <a:solidFill>
                  <a:prstClr val="black"/>
                </a:solidFill>
                <a:latin typeface="Constantia"/>
                <a:cs typeface="+mn-cs"/>
              </a:rPr>
              <a:t>по развитию трудовых умений и навыков</a:t>
            </a:r>
            <a:endParaRPr lang="ru-RU" altLang="ru-RU" sz="2600" dirty="0">
              <a:solidFill>
                <a:prstClr val="black"/>
              </a:solidFill>
              <a:latin typeface="Constantia"/>
              <a:cs typeface="+mn-cs"/>
            </a:endParaRPr>
          </a:p>
          <a:p>
            <a:pPr marL="273050" lvl="0" indent="-273050" fontAlgn="base"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</a:pPr>
            <a:r>
              <a:rPr lang="ru-RU" altLang="ru-RU" sz="2600" b="1" i="1" dirty="0">
                <a:solidFill>
                  <a:prstClr val="black"/>
                </a:solidFill>
                <a:latin typeface="Constantia"/>
                <a:cs typeface="+mn-cs"/>
              </a:rPr>
              <a:t>по формированию эстетических суждений о природе</a:t>
            </a:r>
            <a:endParaRPr lang="ru-RU" altLang="ru-RU" sz="2600" dirty="0">
              <a:solidFill>
                <a:prstClr val="black"/>
              </a:solidFill>
              <a:latin typeface="Constanti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750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i="1" dirty="0">
                <a:ln>
                  <a:noFill/>
                </a:ln>
                <a:solidFill>
                  <a:srgbClr val="FF0000"/>
                </a:solidFill>
                <a:effectLst/>
                <a:cs typeface="Arial" pitchFamily="34" charset="0"/>
              </a:rPr>
              <a:t>Задачи оздоровительной направленности: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600" b="1" i="1" dirty="0">
                <a:solidFill>
                  <a:srgbClr val="7CCA6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охранять и укреплять здоровье детей;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6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учить их правильно взаимодействовать с природой;</a:t>
            </a:r>
          </a:p>
          <a:p>
            <a:pPr marL="548640" lvl="0" indent="-411480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600" b="1" i="1" dirty="0">
                <a:solidFill>
                  <a:srgbClr val="7CCA6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формировать умение рационально использовать природные ресурсы для гармоничного развития личности;</a:t>
            </a:r>
          </a:p>
          <a:p>
            <a:pPr marL="548640" lvl="0" indent="-411480" algn="r">
              <a:buClr>
                <a:srgbClr val="0BD0D9">
                  <a:lumMod val="75000"/>
                </a:srgbClr>
              </a:buClr>
              <a:buSzPct val="95000"/>
              <a:buFont typeface="Wingdings" pitchFamily="2" charset="2"/>
              <a:buChar char="Ø"/>
              <a:defRPr/>
            </a:pPr>
            <a:r>
              <a:rPr lang="ru-RU" sz="2600" b="1" i="1" dirty="0">
                <a:solidFill>
                  <a:srgbClr val="0BD0D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учить согласовывать свое поведение с факторами природной среды.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503</Words>
  <Application>Microsoft Office PowerPoint</Application>
  <PresentationFormat>Экран (4:3)</PresentationFormat>
  <Paragraphs>74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Constantia</vt:lpstr>
      <vt:lpstr>Courier New</vt:lpstr>
      <vt:lpstr>Symbol</vt:lpstr>
      <vt:lpstr>Times New Roman</vt:lpstr>
      <vt:lpstr>Wingdings</vt:lpstr>
      <vt:lpstr>Wingdings 2</vt:lpstr>
      <vt:lpstr>Тема Office</vt:lpstr>
      <vt:lpstr>Формирование основ экологической культуры ребёнка</vt:lpstr>
      <vt:lpstr>В гармонии с природой и с собою На свете чтобы жили малыши, воспитывайте в детях, берегите, Храните экологию души!                                             (Н.Луконина) </vt:lpstr>
      <vt:lpstr>Актуальность   В наши дни, когда угроза экологического кризиса, а может быть и катастрофы нависли над человечеством, проблема экологизации материальной и духовной деятельности человека стала жизненной необходимостью, одним из условий сохранения общего для всех нас дома – Земли.  </vt:lpstr>
      <vt:lpstr>Значение экологического воспитания</vt:lpstr>
      <vt:lpstr>Гипотеза</vt:lpstr>
      <vt:lpstr>Цель экологического воспитания:</vt:lpstr>
      <vt:lpstr>Презентация PowerPoint</vt:lpstr>
      <vt:lpstr>ЗАДАЧИ:</vt:lpstr>
      <vt:lpstr>Задачи оздоровительной направленности:</vt:lpstr>
      <vt:lpstr>Задачи образовательной направленности:</vt:lpstr>
      <vt:lpstr>Задачи воспитательной направленности:</vt:lpstr>
      <vt:lpstr>Методы экологического воспитания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с родителями:</vt:lpstr>
      <vt:lpstr>Совместное творчество поделок из природного материала: «Ребенок -  родитель»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ВЫВОД:</vt:lpstr>
      <vt:lpstr>«Все прекрасное на земле - от солнца, и все хорошее от человека»  М. Пришвин 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оксана</dc:creator>
  <cp:lastModifiedBy>сад</cp:lastModifiedBy>
  <cp:revision>28</cp:revision>
  <dcterms:created xsi:type="dcterms:W3CDTF">2015-11-05T08:05:29Z</dcterms:created>
  <dcterms:modified xsi:type="dcterms:W3CDTF">2016-03-24T10:09:31Z</dcterms:modified>
</cp:coreProperties>
</file>