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3" r:id="rId2"/>
    <p:sldId id="297" r:id="rId3"/>
    <p:sldId id="299" r:id="rId4"/>
    <p:sldId id="298" r:id="rId5"/>
    <p:sldId id="300" r:id="rId6"/>
    <p:sldId id="259" r:id="rId7"/>
    <p:sldId id="301" r:id="rId8"/>
    <p:sldId id="262" r:id="rId9"/>
    <p:sldId id="263" r:id="rId10"/>
    <p:sldId id="264" r:id="rId11"/>
    <p:sldId id="265" r:id="rId12"/>
    <p:sldId id="292" r:id="rId13"/>
    <p:sldId id="293" r:id="rId14"/>
    <p:sldId id="294" r:id="rId15"/>
    <p:sldId id="266" r:id="rId16"/>
    <p:sldId id="268" r:id="rId17"/>
    <p:sldId id="295" r:id="rId18"/>
    <p:sldId id="272" r:id="rId19"/>
    <p:sldId id="30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59" autoAdjust="0"/>
    <p:restoredTop sz="94660"/>
  </p:normalViewPr>
  <p:slideViewPr>
    <p:cSldViewPr>
      <p:cViewPr>
        <p:scale>
          <a:sx n="94" d="100"/>
          <a:sy n="94" d="100"/>
        </p:scale>
        <p:origin x="-2124" y="-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Highlander\Desktop\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1475" y="2387600"/>
            <a:ext cx="8401050" cy="201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72201" y="5301208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Подготовила : </a:t>
            </a:r>
            <a:r>
              <a:rPr lang="ru-RU" sz="1400" dirty="0" smtClean="0"/>
              <a:t>учитель-логопед Карпова О.Л.</a:t>
            </a:r>
            <a:endParaRPr lang="ru-RU" sz="14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251520" y="836712"/>
            <a:ext cx="10745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Муниципальное бюджетное дошкольное образовательное учреждение </a:t>
            </a:r>
            <a:endParaRPr lang="ru-RU" sz="1600" dirty="0" smtClean="0"/>
          </a:p>
          <a:p>
            <a:r>
              <a:rPr lang="ru-RU" sz="1600" dirty="0" smtClean="0"/>
              <a:t>детский </a:t>
            </a:r>
            <a:r>
              <a:rPr lang="ru-RU" sz="1600" dirty="0" smtClean="0"/>
              <a:t>сад № </a:t>
            </a:r>
            <a:r>
              <a:rPr lang="ru-RU" sz="1600" dirty="0" smtClean="0"/>
              <a:t>11 п. Красный Профинтерн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415389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 descr="C:\Documents and Settings\Admin\Мои документы\для оформления тит. листов рамочки\картинки для оформления\картинки и рамочки 2\фотошоп рамки\08090512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01161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СЛОН ИЛИ ТРУБОЧКА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Описание упражнения: </a:t>
            </a:r>
            <a:r>
              <a:rPr lang="ru-RU" sz="3200" dirty="0" smtClean="0">
                <a:solidFill>
                  <a:srgbClr val="002060"/>
                </a:solidFill>
              </a:rPr>
              <a:t>сомкнутые губы вытянуть вперёд и удерживать до счёта «пять» (потом до счёта «десять»), вернуться в исходное положение.</a:t>
            </a:r>
            <a:br>
              <a:rPr lang="ru-RU" sz="3200" dirty="0" smtClean="0">
                <a:solidFill>
                  <a:srgbClr val="002060"/>
                </a:solidFill>
              </a:rPr>
            </a:br>
            <a:r>
              <a:rPr lang="ru-RU" sz="3200" dirty="0" smtClean="0">
                <a:solidFill>
                  <a:srgbClr val="002060"/>
                </a:solidFill>
              </a:rPr>
              <a:t/>
            </a:r>
            <a:br>
              <a:rPr lang="ru-RU" sz="32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Буду подражать слону!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Губы хоботом тяну. А теперь их отпускаю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И на место возвращаю.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0" name="Picture 2" descr="C:\Documents and Settings\Admin\Рабочий стол\Новая папка\DSCF226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bright="-20000" contrast="10000"/>
          </a:blip>
          <a:srcRect l="27137" t="10777" r="34201" b="40100"/>
          <a:stretch>
            <a:fillRect/>
          </a:stretch>
        </p:blipFill>
        <p:spPr bwMode="auto">
          <a:xfrm>
            <a:off x="357158" y="4000504"/>
            <a:ext cx="2857520" cy="2643182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</p:pic>
      <p:pic>
        <p:nvPicPr>
          <p:cNvPr id="12" name="Picture 3" descr="C:\Documents and Settings\Admin\Рабочий стол\Новая папка\DSCF226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4357694"/>
            <a:ext cx="2857520" cy="2214579"/>
          </a:xfrm>
          <a:prstGeom prst="roundRect">
            <a:avLst/>
          </a:prstGeom>
          <a:noFill/>
          <a:ln w="28575">
            <a:solidFill>
              <a:srgbClr val="FFFF00"/>
            </a:solidFill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 descr="C:\Documents and Settings\Admin\Мои документы\для оформления тит. листов рамочки\картинки для оформления\картинки и рамочки 2\фотошоп рамки\08090512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86874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РАСЧЁСКА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Описание упражнения: </a:t>
            </a:r>
            <a:r>
              <a:rPr lang="ru-RU" sz="3200" dirty="0" smtClean="0">
                <a:solidFill>
                  <a:srgbClr val="002060"/>
                </a:solidFill>
              </a:rPr>
              <a:t>улыбнуться, закусить язык зубами. «Протаскивать» язык между зубами вперёд-назад, как бы «причёсывая» его. </a:t>
            </a:r>
            <a:br>
              <a:rPr lang="ru-RU" sz="32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С волосами я дружу,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Их в порядок привожу.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 Благодарна мне причёска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А зовут меня … (расчёска).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0" name="Picture 2" descr="C:\Documents and Settings\Admin\Рабочий стол\Новая папка\DSCF226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bright="-30000"/>
          </a:blip>
          <a:srcRect/>
          <a:stretch>
            <a:fillRect/>
          </a:stretch>
        </p:blipFill>
        <p:spPr bwMode="auto">
          <a:xfrm rot="5400000">
            <a:off x="6107917" y="4179099"/>
            <a:ext cx="2571768" cy="2500330"/>
          </a:xfrm>
          <a:prstGeom prst="roundRect">
            <a:avLst/>
          </a:prstGeom>
          <a:noFill/>
          <a:ln w="28575">
            <a:solidFill>
              <a:srgbClr val="FFFF00"/>
            </a:solidFill>
          </a:ln>
        </p:spPr>
      </p:pic>
      <p:pic>
        <p:nvPicPr>
          <p:cNvPr id="11" name="Picture 3" descr="C:\Documents and Settings\Admin\Рабочий стол\Новая папка\DSCF2262.jpg"/>
          <p:cNvPicPr>
            <a:picLocks noChangeAspect="1" noChangeArrowheads="1"/>
          </p:cNvPicPr>
          <p:nvPr/>
        </p:nvPicPr>
        <p:blipFill>
          <a:blip r:embed="rId4" cstate="print">
            <a:lum bright="-30000" contrast="20000"/>
          </a:blip>
          <a:srcRect l="44081" t="13574" r="21589" b="40652"/>
          <a:stretch>
            <a:fillRect/>
          </a:stretch>
        </p:blipFill>
        <p:spPr bwMode="auto">
          <a:xfrm>
            <a:off x="285720" y="4071942"/>
            <a:ext cx="2786082" cy="2571768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подложки\hk027350aym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802434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Накажу непослушный язычок</a:t>
            </a:r>
            <a:br>
              <a:rPr lang="ru-RU" sz="4000" b="1" dirty="0" smtClean="0"/>
            </a:br>
            <a:r>
              <a:rPr lang="ru-RU" sz="2800" dirty="0" smtClean="0"/>
              <a:t>На губу язык клади,</a:t>
            </a:r>
            <a:br>
              <a:rPr lang="ru-RU" sz="2800" dirty="0" smtClean="0"/>
            </a:br>
            <a:r>
              <a:rPr lang="ru-RU" sz="2800" dirty="0" smtClean="0"/>
              <a:t> </a:t>
            </a:r>
            <a:r>
              <a:rPr lang="ru-RU" sz="2800" dirty="0" err="1" smtClean="0"/>
              <a:t>Пя-пя-пя</a:t>
            </a:r>
            <a:r>
              <a:rPr lang="ru-RU" sz="2800" dirty="0" smtClean="0"/>
              <a:t> произноси,</a:t>
            </a:r>
            <a:br>
              <a:rPr lang="ru-RU" sz="2800" dirty="0" smtClean="0"/>
            </a:br>
            <a:r>
              <a:rPr lang="ru-RU" sz="2800" dirty="0" smtClean="0"/>
              <a:t> Мышцы расслабляются…</a:t>
            </a:r>
            <a:br>
              <a:rPr lang="ru-RU" sz="2800" dirty="0" smtClean="0"/>
            </a:br>
            <a:r>
              <a:rPr lang="ru-RU" sz="2800" dirty="0" smtClean="0"/>
              <a:t>Лопатка получается</a:t>
            </a:r>
            <a:br>
              <a:rPr lang="ru-RU" sz="2800" dirty="0" smtClean="0"/>
            </a:br>
            <a:r>
              <a:rPr lang="ru-RU" sz="2800" dirty="0" smtClean="0"/>
              <a:t>Ты под счёт ее держи…</a:t>
            </a:r>
            <a:br>
              <a:rPr lang="ru-RU" sz="2800" dirty="0" smtClean="0"/>
            </a:br>
            <a:r>
              <a:rPr lang="ru-RU" sz="2800" dirty="0" smtClean="0"/>
              <a:t>До пяти.. До десяти…</a:t>
            </a:r>
            <a:endParaRPr lang="ru-RU" sz="4000" b="1" dirty="0"/>
          </a:p>
        </p:txBody>
      </p:sp>
      <p:pic>
        <p:nvPicPr>
          <p:cNvPr id="9220" name="Picture 4" descr="C:\Users\Дом\Desktop\0005-001-Artikuljatsionnoe-uprazhnenie-Rasches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4077072"/>
            <a:ext cx="2658442" cy="2082378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:\подложки\0_991af_81277c73_X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01845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ЛОПАТОЧКА</a:t>
            </a:r>
            <a:br>
              <a:rPr lang="ru-RU" sz="4000" b="1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Рот  открыт, широкий расслабленный язык лежит на нижней губе.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Язык лопаткой положи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И спокойно подержи.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Язык надо расслаблять и под счёт его держать: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Раз, два, три, четыре, пять!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Язык можно убирать</a:t>
            </a:r>
            <a:endParaRPr lang="ru-RU" sz="4000" dirty="0">
              <a:solidFill>
                <a:srgbClr val="002060"/>
              </a:solidFill>
            </a:endParaRPr>
          </a:p>
        </p:txBody>
      </p:sp>
      <p:pic>
        <p:nvPicPr>
          <p:cNvPr id="10243" name="Picture 3" descr="C:\Users\Дом\Desktop\0005-001-Artikuljatsionnoe-uprazhnenie-Rasches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4437112"/>
            <a:ext cx="1880765" cy="187220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:\подложки\0_991af_81277c73_X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22314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/>
              <a:t>Чашечка</a:t>
            </a:r>
            <a:br>
              <a:rPr lang="ru-RU" sz="4000" b="1" dirty="0" smtClean="0"/>
            </a:br>
            <a:r>
              <a:rPr lang="ru-RU" sz="2800" dirty="0" smtClean="0"/>
              <a:t>Рот широко открыт. Передний и боковой края широкого языка подняты, но не касаются зубов.</a:t>
            </a:r>
            <a:br>
              <a:rPr lang="ru-RU" sz="2800" dirty="0" smtClean="0"/>
            </a:br>
            <a:r>
              <a:rPr lang="ru-RU" sz="2800" dirty="0" smtClean="0"/>
              <a:t>Язык широкий положи,</a:t>
            </a:r>
            <a:br>
              <a:rPr lang="ru-RU" sz="2800" dirty="0" smtClean="0"/>
            </a:br>
            <a:r>
              <a:rPr lang="ru-RU" sz="2800" dirty="0" smtClean="0"/>
              <a:t>его края приподними-</a:t>
            </a:r>
            <a:br>
              <a:rPr lang="ru-RU" sz="2800" dirty="0" smtClean="0"/>
            </a:br>
            <a:r>
              <a:rPr lang="ru-RU" sz="2800" dirty="0" smtClean="0"/>
              <a:t>Получилась пиала, почти круглая она</a:t>
            </a:r>
            <a:endParaRPr lang="ru-RU" sz="4000" b="1" dirty="0"/>
          </a:p>
        </p:txBody>
      </p:sp>
      <p:pic>
        <p:nvPicPr>
          <p:cNvPr id="11267" name="Picture 3" descr="C:\Users\Дом\Desktop\maxresdefau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3212976"/>
            <a:ext cx="3528392" cy="33537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:\Documents and Settings\Admin\Мои документы\для оформления тит. листов рамочки\картинки для оформления\картинки и рамочки 2\фотошоп рамки\08090512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01161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ЧАСИКИ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Описание упражнения: </a:t>
            </a:r>
            <a:r>
              <a:rPr lang="ru-RU" sz="2800" dirty="0" smtClean="0">
                <a:solidFill>
                  <a:srgbClr val="002060"/>
                </a:solidFill>
              </a:rPr>
              <a:t>улыбнуться, открыт рот. Тянуться языком попеременно то к левому углу рта, то к правому. Повторить 5-10 раз.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Тик – так, тик – так.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Язычок катался так,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словно маятник часов.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Ты в часы играть готов?</a:t>
            </a:r>
            <a:r>
              <a:rPr lang="ru-RU" sz="3200" b="1" dirty="0" smtClean="0">
                <a:solidFill>
                  <a:srgbClr val="002060"/>
                </a:solidFill>
              </a:rPr>
              <a:t/>
            </a:r>
            <a:br>
              <a:rPr lang="ru-RU" sz="3200" b="1" dirty="0" smtClean="0">
                <a:solidFill>
                  <a:srgbClr val="002060"/>
                </a:solidFill>
              </a:rPr>
            </a:b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8" name="Picture 2" descr="C:\Documents and Settings\Admin\Рабочий стол\Новая папка\DSCF226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 rot="5712303">
            <a:off x="5919016" y="4023725"/>
            <a:ext cx="2845796" cy="2071702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</p:pic>
      <p:pic>
        <p:nvPicPr>
          <p:cNvPr id="9" name="Picture 3" descr="C:\Documents and Settings\Admin\Рабочий стол\Новая папка\DSCF2264.jpg"/>
          <p:cNvPicPr>
            <a:picLocks noChangeAspect="1" noChangeArrowheads="1"/>
          </p:cNvPicPr>
          <p:nvPr/>
        </p:nvPicPr>
        <p:blipFill>
          <a:blip r:embed="rId4" cstate="print">
            <a:lum bright="-20000" contrast="20000"/>
          </a:blip>
          <a:srcRect l="25140" t="10417" r="23956" b="23290"/>
          <a:stretch>
            <a:fillRect/>
          </a:stretch>
        </p:blipFill>
        <p:spPr bwMode="auto">
          <a:xfrm>
            <a:off x="428596" y="4000504"/>
            <a:ext cx="2714644" cy="2571768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:\Documents and Settings\Admin\Мои документы\для оформления тит. листов рамочки\картинки для оформления\картинки и рамочки 2\фотошоп рамки\08090512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764379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08305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КАЧЕЛИ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Описание упражнения: </a:t>
            </a:r>
            <a:r>
              <a:rPr lang="ru-RU" sz="2800" dirty="0" smtClean="0">
                <a:solidFill>
                  <a:srgbClr val="002060"/>
                </a:solidFill>
              </a:rPr>
              <a:t>улыбнуться, открыть широко рот, на счёт «раз» – опустить кончик языка за нижние зубы, на счёт «два» – поднять язык за верхние зубы. Повторить 4-5 раз.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Сели дети на качели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И взлетели выше ели.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 Даже солнышка коснулись,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А потом назад вернулись.</a:t>
            </a:r>
            <a:br>
              <a:rPr lang="ru-RU" sz="2800" dirty="0" smtClean="0">
                <a:solidFill>
                  <a:srgbClr val="002060"/>
                </a:solidFill>
              </a:rPr>
            </a:b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8" name="Picture 2" descr="C:\Documents and Settings\Admin\Рабочий стол\Новая папка\DSCF226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bright="-20000" contrast="10000"/>
          </a:blip>
          <a:srcRect l="8475" t="18432" r="7475" b="24746"/>
          <a:stretch>
            <a:fillRect/>
          </a:stretch>
        </p:blipFill>
        <p:spPr bwMode="auto">
          <a:xfrm rot="5400000">
            <a:off x="-189571" y="4404357"/>
            <a:ext cx="3356441" cy="2262983"/>
          </a:xfrm>
          <a:prstGeom prst="roundRect">
            <a:avLst/>
          </a:prstGeom>
          <a:noFill/>
          <a:ln w="28575">
            <a:solidFill>
              <a:srgbClr val="FFFF00"/>
            </a:solidFill>
          </a:ln>
        </p:spPr>
      </p:pic>
      <p:pic>
        <p:nvPicPr>
          <p:cNvPr id="9" name="Picture 3" descr="C:\Documents and Settings\Admin\Рабочий стол\Новая папка\DSCF2269.jpg"/>
          <p:cNvPicPr>
            <a:picLocks noChangeAspect="1" noChangeArrowheads="1"/>
          </p:cNvPicPr>
          <p:nvPr/>
        </p:nvPicPr>
        <p:blipFill>
          <a:blip r:embed="rId4" cstate="print">
            <a:lum bright="-10000" contrast="10000"/>
          </a:blip>
          <a:srcRect/>
          <a:stretch>
            <a:fillRect/>
          </a:stretch>
        </p:blipFill>
        <p:spPr bwMode="auto">
          <a:xfrm rot="5400000">
            <a:off x="5626374" y="4160576"/>
            <a:ext cx="3583259" cy="2834487"/>
          </a:xfrm>
          <a:prstGeom prst="roundRect">
            <a:avLst/>
          </a:prstGeom>
          <a:noFill/>
          <a:ln w="28575">
            <a:solidFill>
              <a:srgbClr val="FFFF00"/>
            </a:solidFill>
          </a:ln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C:\Documents and Settings\Admin\Мои документы\для оформления тит. листов рамочки\картинки для оформления\картинки и рамочки 2\фотошоп рамки\08090512_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94018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ЛОШАДКА</a:t>
            </a:r>
            <a:br>
              <a:rPr lang="ru-RU" sz="4000" b="1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Присосать язык к нёбу, щелкнуть языком. Цокать медленно и сильно, тянуть подъязычную связку.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Я лошадка Серый Бок!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Цок-цок-цок.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Я копытцем постучу!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Цок-цок-цок.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Если хочешь – прокачу! 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Цок-цок-цок!</a:t>
            </a: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12290" name="Picture 2" descr="C:\Users\Дом\Desktop\maxresdefau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66256"/>
            <a:ext cx="3419872" cy="2436484"/>
          </a:xfrm>
          <a:prstGeom prst="rect">
            <a:avLst/>
          </a:prstGeom>
          <a:noFill/>
        </p:spPr>
      </p:pic>
      <p:pic>
        <p:nvPicPr>
          <p:cNvPr id="12291" name="Picture 3" descr="C:\Users\Дом\Desktop\image1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3429000"/>
            <a:ext cx="2458883" cy="314483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:\Documents and Settings\Admin\Мои документы\для оформления тит. листов рамочки\картинки для оформления\картинки и рамочки 2\фотошоп рамки\08090512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86874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ВКУСНОЕ ВАРЕНЬЕ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Описание упражнения: </a:t>
            </a:r>
            <a:r>
              <a:rPr lang="ru-RU" sz="2200" dirty="0" smtClean="0">
                <a:solidFill>
                  <a:srgbClr val="002060"/>
                </a:solidFill>
              </a:rPr>
              <a:t>улыбнуться, открыть рот, облизать языком верхнюю, а затем нижнюю губу по кругу. Выполнять в одну, а затем в другую сторону. Повторить 4-5 раз. </a:t>
            </a:r>
            <a:br>
              <a:rPr lang="ru-RU" sz="2200" dirty="0" smtClean="0">
                <a:solidFill>
                  <a:srgbClr val="002060"/>
                </a:solidFill>
              </a:rPr>
            </a:br>
            <a:r>
              <a:rPr lang="ru-RU" sz="2200" dirty="0" smtClean="0">
                <a:solidFill>
                  <a:srgbClr val="002060"/>
                </a:solidFill>
              </a:rPr>
              <a:t>Улыбнуться, открыть рот, не закрывая рот, облизать языком верхнюю губу, нижней губой стараться язык не поддерживать. Повторить 4-5 раз.</a:t>
            </a:r>
            <a:br>
              <a:rPr lang="ru-RU" sz="2200" dirty="0" smtClean="0">
                <a:solidFill>
                  <a:srgbClr val="002060"/>
                </a:solidFill>
              </a:rPr>
            </a:br>
            <a:r>
              <a:rPr lang="ru-RU" sz="2200" dirty="0" smtClean="0">
                <a:solidFill>
                  <a:srgbClr val="002060"/>
                </a:solidFill>
              </a:rPr>
              <a:t>Блин мы ели с наслажденьем –</a:t>
            </a:r>
            <a:br>
              <a:rPr lang="ru-RU" sz="2200" dirty="0" smtClean="0">
                <a:solidFill>
                  <a:srgbClr val="002060"/>
                </a:solidFill>
              </a:rPr>
            </a:br>
            <a:r>
              <a:rPr lang="ru-RU" sz="2200" dirty="0" smtClean="0">
                <a:solidFill>
                  <a:srgbClr val="002060"/>
                </a:solidFill>
              </a:rPr>
              <a:t>Перепачкались вареньем.</a:t>
            </a:r>
            <a:br>
              <a:rPr lang="ru-RU" sz="2200" dirty="0" smtClean="0">
                <a:solidFill>
                  <a:srgbClr val="002060"/>
                </a:solidFill>
              </a:rPr>
            </a:br>
            <a:r>
              <a:rPr lang="ru-RU" sz="2200" dirty="0" smtClean="0">
                <a:solidFill>
                  <a:srgbClr val="002060"/>
                </a:solidFill>
              </a:rPr>
              <a:t>Чтоб варенье с губ убрать, </a:t>
            </a:r>
            <a:br>
              <a:rPr lang="ru-RU" sz="2200" dirty="0" smtClean="0">
                <a:solidFill>
                  <a:srgbClr val="002060"/>
                </a:solidFill>
              </a:rPr>
            </a:br>
            <a:r>
              <a:rPr lang="ru-RU" sz="2200" dirty="0" smtClean="0">
                <a:solidFill>
                  <a:srgbClr val="002060"/>
                </a:solidFill>
              </a:rPr>
              <a:t>Ротик нужно облизать.</a:t>
            </a:r>
            <a:r>
              <a:rPr lang="ru-RU" sz="2800" dirty="0" smtClean="0">
                <a:solidFill>
                  <a:srgbClr val="002060"/>
                </a:solidFill>
              </a:rPr>
              <a:t/>
            </a:r>
            <a:br>
              <a:rPr lang="ru-RU" sz="2800" dirty="0" smtClean="0">
                <a:solidFill>
                  <a:srgbClr val="002060"/>
                </a:solidFill>
              </a:rPr>
            </a:b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8" name="Picture 2" descr="C:\Documents and Settings\Admin\Рабочий стол\Новая папка\DSCF227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4214818"/>
            <a:ext cx="2786082" cy="2428892"/>
          </a:xfrm>
          <a:prstGeom prst="roundRect">
            <a:avLst/>
          </a:prstGeom>
          <a:noFill/>
          <a:ln w="28575">
            <a:solidFill>
              <a:srgbClr val="FFFF00"/>
            </a:solidFill>
          </a:ln>
        </p:spPr>
      </p:pic>
      <p:pic>
        <p:nvPicPr>
          <p:cNvPr id="9" name="Picture 3" descr="C:\Documents and Settings\Admin\Рабочий стол\Новая папка\DSCF2276.jpg"/>
          <p:cNvPicPr>
            <a:picLocks noChangeAspect="1" noChangeArrowheads="1"/>
          </p:cNvPicPr>
          <p:nvPr/>
        </p:nvPicPr>
        <p:blipFill>
          <a:blip r:embed="rId4" cstate="print">
            <a:lum bright="-10000" contrast="10000"/>
          </a:blip>
          <a:srcRect l="9120" t="21402" r="7845" b="23354"/>
          <a:stretch>
            <a:fillRect/>
          </a:stretch>
        </p:blipFill>
        <p:spPr bwMode="auto">
          <a:xfrm rot="5400000">
            <a:off x="-321503" y="3607595"/>
            <a:ext cx="3714776" cy="2357454"/>
          </a:xfrm>
          <a:prstGeom prst="roundRect">
            <a:avLst/>
          </a:prstGeom>
          <a:noFill/>
          <a:ln w="28575">
            <a:solidFill>
              <a:srgbClr val="FFFF00"/>
            </a:solidFill>
          </a:ln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Highlander\Desktop\detskiy-fon-dlya-prezentacii-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59013"/>
            <a:ext cx="6858000" cy="251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4480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ighlander\Desktop\oboi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650" y="1833563"/>
            <a:ext cx="76327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6145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Highlander\Desktop\raduga_28_12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683568" y="612840"/>
            <a:ext cx="6840760" cy="188005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FF0000"/>
                </a:solidFill>
                <a:ea typeface="+mj-ea"/>
                <a:cs typeface="+mj-cs"/>
              </a:rPr>
              <a:t>Язык</a:t>
            </a:r>
            <a:r>
              <a:rPr lang="ru-RU" sz="3200" dirty="0">
                <a:solidFill>
                  <a:srgbClr val="002060"/>
                </a:solidFill>
                <a:ea typeface="+mj-ea"/>
                <a:cs typeface="+mj-cs"/>
              </a:rPr>
              <a:t>– главная мышца органов речи. И для него, как и для всякой мышцы, гимнастика просто необходима.</a:t>
            </a:r>
            <a:endParaRPr lang="ru-RU" dirty="0"/>
          </a:p>
        </p:txBody>
      </p:sp>
      <p:pic>
        <p:nvPicPr>
          <p:cNvPr id="5" name="Picture 2" descr="C:\Users\Highlander\Desktop\фото\IMG_20161123_1151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461504"/>
            <a:ext cx="4107312" cy="1944216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293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ighlander\Desktop\13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602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03648" y="2132856"/>
            <a:ext cx="691276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B050"/>
                </a:solidFill>
                <a:latin typeface="Monotype Corsiva" pitchFamily="66" charset="0"/>
              </a:rPr>
              <a:t>Артикуляционная гимнастика - </a:t>
            </a:r>
            <a:r>
              <a:rPr lang="ru-RU" sz="3200" i="1" dirty="0">
                <a:solidFill>
                  <a:srgbClr val="002060"/>
                </a:solidFill>
              </a:rPr>
              <a:t>это совокупность специальных упражнений, направленных на укрепление мышц речевого аппарата, развитие силы, подвижности и дифференциальных движений органов, принимающих участие в речи.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422773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Highlander\Desktop\img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0040" cy="68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1268760"/>
            <a:ext cx="610242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</a:rPr>
              <a:t>Цель: </a:t>
            </a: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</a:rPr>
              <a:t>выработка полноценных движений и определённых положений органов </a:t>
            </a:r>
            <a:r>
              <a:rPr lang="ru-RU" sz="2800" b="1" i="1" dirty="0" err="1">
                <a:solidFill>
                  <a:schemeClr val="accent2">
                    <a:lumMod val="50000"/>
                  </a:schemeClr>
                </a:solidFill>
              </a:rPr>
              <a:t>речедвигательного</a:t>
            </a: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</a:rPr>
              <a:t> аппарата, умение синтезировать простые движения в сложные, что особенно необходимо для правильного произнесения звуков родного языка.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163962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\Мои документы\для оформления тит. листов рамочки\картинки для оформления\Картинки\0_c2_c563d0de_XL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68940"/>
          </a:xfrm>
        </p:spPr>
        <p:txBody>
          <a:bodyPr>
            <a:normAutofit fontScale="90000"/>
          </a:bodyPr>
          <a:lstStyle/>
          <a:p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</a:rPr>
              <a:t>Причины, по которым необходимо заниматься артикуляционной гимнастикой.</a:t>
            </a:r>
            <a:r>
              <a:rPr lang="ru-RU" sz="2800" b="1" dirty="0" smtClean="0">
                <a:solidFill>
                  <a:srgbClr val="002060"/>
                </a:solidFill>
              </a:rPr>
              <a:t/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- </a:t>
            </a:r>
            <a:r>
              <a:rPr lang="ru-RU" sz="2800" dirty="0" smtClean="0">
                <a:solidFill>
                  <a:srgbClr val="002060"/>
                </a:solidFill>
              </a:rPr>
              <a:t>благодаря своевременным занятиям артикуляционной гимнастикой и упражнениями по развитию речевого слуха, дети могут научиться говорить чисто и правильно;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- дети со сложными нарушениями звукопроизношения смогут быстро преодолеть свои речевые дефекты и укрепить мышцы речевого аппарата;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-  артикуляционная гимнастика полезна детям с правильным, но вялым звукопроизношением;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- занятия позволяют детям и взрослым научиться говорить правильно, чётко и красиво. </a:t>
            </a:r>
            <a:r>
              <a:rPr lang="ru-RU" sz="2800" b="1" dirty="0" smtClean="0">
                <a:solidFill>
                  <a:srgbClr val="002060"/>
                </a:solidFill>
              </a:rPr>
              <a:t/>
            </a:r>
            <a:br>
              <a:rPr lang="ru-RU" sz="2800" b="1" dirty="0" smtClean="0">
                <a:solidFill>
                  <a:srgbClr val="002060"/>
                </a:solidFill>
              </a:rPr>
            </a:b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8" name="Picture 2" descr="C:\Documents and Settings\Admin\Мои документы\для оформления тит. листов рамочки\картинки для оформления\иконки\balloonp00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96752">
            <a:off x="664864" y="4725030"/>
            <a:ext cx="1800138" cy="1915621"/>
          </a:xfrm>
          <a:prstGeom prst="rect">
            <a:avLst/>
          </a:prstGeom>
          <a:noFill/>
        </p:spPr>
      </p:pic>
      <p:pic>
        <p:nvPicPr>
          <p:cNvPr id="9" name="Picture 2" descr="C:\Documents and Settings\Admin\Мои документы\для оформления тит. листов рамочки\картинки для оформления\иконки\balloonp00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96752">
            <a:off x="6737093" y="4725029"/>
            <a:ext cx="1800138" cy="1915621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Highlander\Desktop\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971600" y="332656"/>
            <a:ext cx="7848872" cy="120243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7030A0"/>
                </a:solidFill>
                <a:latin typeface="Monotype Corsiva" pitchFamily="66" charset="0"/>
                <a:ea typeface="+mj-ea"/>
                <a:cs typeface="+mj-cs"/>
              </a:rPr>
              <a:t>Рекомендации по проведению артикуляционной гимнастики:</a:t>
            </a:r>
            <a:br>
              <a:rPr lang="ru-RU" sz="3600" b="1" dirty="0">
                <a:solidFill>
                  <a:srgbClr val="7030A0"/>
                </a:solidFill>
                <a:latin typeface="Monotype Corsiva" pitchFamily="66" charset="0"/>
                <a:ea typeface="+mj-ea"/>
                <a:cs typeface="+mj-cs"/>
              </a:rPr>
            </a:b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971600" y="1916832"/>
            <a:ext cx="7848872" cy="424847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ü"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Проводить артикуляционную гимнастику ежедневно, 3-4 раза в день по 3-5 минут. Каждое упражнение выполнять по 5-7 раз.</a:t>
            </a:r>
          </a:p>
          <a:p>
            <a:pPr>
              <a:buFont typeface="Wingdings" pitchFamily="2" charset="2"/>
              <a:buChar char="ü"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отборе упражнений для артикуляционной гимнастики соблюдать определённую последовательность, идти от простых к сложным. Проводить эмоционально, в игровой форме.</a:t>
            </a:r>
          </a:p>
          <a:p>
            <a:pPr>
              <a:buFont typeface="Wingdings" pitchFamily="2" charset="2"/>
              <a:buChar char="ü"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Артикуляционную гимнастику выполнять сидя, т.к. в таком положении у ребёнка прямая спина, тело не напряжено, руки и ноги находятся в спокойном положении.</a:t>
            </a:r>
          </a:p>
          <a:p>
            <a:pPr>
              <a:buFont typeface="Wingdings" pitchFamily="2" charset="2"/>
              <a:buChar char="ü"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Ребёнок должен хорошо видеть лицо взрослого, а также своё лицо, чтобы самостоятельно контролировать правильность выполнения упражнений. Поэтому ребенок и взрослый во время проведения артикуляционной гимнастики должны находиться перед настенным зеркалом.</a:t>
            </a:r>
          </a:p>
        </p:txBody>
      </p:sp>
    </p:spTree>
    <p:extLst>
      <p:ext uri="{BB962C8B-B14F-4D97-AF65-F5344CB8AC3E}">
        <p14:creationId xmlns:p14="http://schemas.microsoft.com/office/powerpoint/2010/main" xmlns="" val="41535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подложки\0_c571a_9f5368e2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274638"/>
            <a:ext cx="6929486" cy="6583362"/>
          </a:xfrm>
        </p:spPr>
        <p:txBody>
          <a:bodyPr>
            <a:normAutofit/>
          </a:bodyPr>
          <a:lstStyle/>
          <a:p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Picture 2" descr="C:\Users\Дом\Desktop\filtr-iz-neskolkix-sloev-obychnoj-vat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04664"/>
            <a:ext cx="3235817" cy="2311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C:\Users\Дом\Desktop\sm_ful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212976"/>
            <a:ext cx="2071348" cy="2420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C:\Users\Дом\Desktop\CPWMXa2H_t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1916832"/>
            <a:ext cx="2376264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6" name="Picture 6" descr="C:\Users\Дом\Desktop\tKqAwNtQba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2080" y="4077072"/>
            <a:ext cx="3413805" cy="2558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Highlander\Desktop\20180116_11413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07815"/>
            <a:ext cx="2851492" cy="250499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Documents and Settings\Admin\Мои документы\для оформления тит. листов рамочки\картинки для оформления\картинки и рамочки 2\фотошоп рамки\08090512_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229600" cy="564360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ЛЯГУШКА ИЛИ УЛЫБКА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Описание упражнения: </a:t>
            </a:r>
            <a:r>
              <a:rPr lang="ru-RU" sz="3200" dirty="0" smtClean="0">
                <a:solidFill>
                  <a:srgbClr val="002060"/>
                </a:solidFill>
              </a:rPr>
              <a:t>улыбнуться, показать сомкнутые зубки. Удерживать губы в таком положении до счёта «пять», затем вернуть губы в исходное положение. Повторить 3-4 раза.</a:t>
            </a:r>
            <a:br>
              <a:rPr lang="ru-RU" sz="32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Подражаем мы лягушкам: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Тянем губы прямо к ушкам.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Вы сейчас тяните губки –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Я увижу ваши зубки.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Мы потянем – перестанем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И нисколько не устанем.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9" name="Picture 3" descr="C:\Documents and Settings\Admin\Рабочий стол\Новая папка\DSCF2257.jpg"/>
          <p:cNvPicPr>
            <a:picLocks noChangeAspect="1" noChangeArrowheads="1"/>
          </p:cNvPicPr>
          <p:nvPr/>
        </p:nvPicPr>
        <p:blipFill>
          <a:blip r:embed="rId3" cstate="print">
            <a:lum bright="-30000" contrast="30000"/>
          </a:blip>
          <a:srcRect l="17904" r="7744" b="2979"/>
          <a:stretch>
            <a:fillRect/>
          </a:stretch>
        </p:blipFill>
        <p:spPr bwMode="auto">
          <a:xfrm rot="5400000">
            <a:off x="142844" y="3929065"/>
            <a:ext cx="2714644" cy="2714644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</p:pic>
      <p:pic>
        <p:nvPicPr>
          <p:cNvPr id="10" name="Picture 2" descr="C:\Documents and Settings\Admin\Рабочий стол\Новая папка\DSCF2259.jpg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6286512" y="4429132"/>
            <a:ext cx="2500330" cy="2143140"/>
          </a:xfrm>
          <a:prstGeom prst="roundRect">
            <a:avLst/>
          </a:prstGeom>
          <a:noFill/>
          <a:ln w="28575">
            <a:solidFill>
              <a:srgbClr val="FFFF00"/>
            </a:solidFill>
          </a:ln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788</TotalTime>
  <Words>234</Words>
  <Application>Microsoft Office PowerPoint</Application>
  <PresentationFormat>Экран (4:3)</PresentationFormat>
  <Paragraphs>22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Причины, по которым необходимо заниматься артикуляционной гимнастикой. - благодаря своевременным занятиям артикуляционной гимнастикой и упражнениями по развитию речевого слуха, дети могут научиться говорить чисто и правильно; - дети со сложными нарушениями звукопроизношения смогут быстро преодолеть свои речевые дефекты и укрепить мышцы речевого аппарата; -  артикуляционная гимнастика полезна детям с правильным, но вялым звукопроизношением; - занятия позволяют детям и взрослым научиться говорить правильно, чётко и красиво.  </vt:lpstr>
      <vt:lpstr>Слайд 7</vt:lpstr>
      <vt:lpstr>Слайд 8</vt:lpstr>
      <vt:lpstr>ЛЯГУШКА ИЛИ УЛЫБКА Описание упражнения: улыбнуться, показать сомкнутые зубки. Удерживать губы в таком положении до счёта «пять», затем вернуть губы в исходное положение. Повторить 3-4 раза. Подражаем мы лягушкам: Тянем губы прямо к ушкам. Вы сейчас тяните губки – Я увижу ваши зубки. Мы потянем – перестанем И нисколько не устанем.  </vt:lpstr>
      <vt:lpstr>СЛОН ИЛИ ТРУБОЧКА Описание упражнения: сомкнутые губы вытянуть вперёд и удерживать до счёта «пять» (потом до счёта «десять»), вернуться в исходное положение.  Буду подражать слону! Губы хоботом тяну. А теперь их отпускаю И на место возвращаю.</vt:lpstr>
      <vt:lpstr>РАСЧЁСКА Описание упражнения: улыбнуться, закусить язык зубами. «Протаскивать» язык между зубами вперёд-назад, как бы «причёсывая» его.  С волосами я дружу, Их в порядок привожу.  Благодарна мне причёска А зовут меня … (расчёска).</vt:lpstr>
      <vt:lpstr>Накажу непослушный язычок На губу язык клади,  Пя-пя-пя произноси,  Мышцы расслабляются… Лопатка получается Ты под счёт ее держи… До пяти.. До десяти…</vt:lpstr>
      <vt:lpstr>ЛОПАТОЧКА Рот  открыт, широкий расслабленный язык лежит на нижней губе. Язык лопаткой положи И спокойно подержи. Язык надо расслаблять и под счёт его держать: Раз, два, три, четыре, пять! Язык можно убирать</vt:lpstr>
      <vt:lpstr>Чашечка Рот широко открыт. Передний и боковой края широкого языка подняты, но не касаются зубов. Язык широкий положи, его края приподними- Получилась пиала, почти круглая она</vt:lpstr>
      <vt:lpstr>ЧАСИКИ Описание упражнения: улыбнуться, открыт рот. Тянуться языком попеременно то к левому углу рта, то к правому. Повторить 5-10 раз. Тик – так, тик – так. Язычок катался так, словно маятник часов. Ты в часы играть готов? </vt:lpstr>
      <vt:lpstr>КАЧЕЛИ Описание упражнения: улыбнуться, открыть широко рот, на счёт «раз» – опустить кончик языка за нижние зубы, на счёт «два» – поднять язык за верхние зубы. Повторить 4-5 раз. Сели дети на качели И взлетели выше ели.  Даже солнышка коснулись, А потом назад вернулись. </vt:lpstr>
      <vt:lpstr>ЛОШАДКА Присосать язык к нёбу, щелкнуть языком. Цокать медленно и сильно, тянуть подъязычную связку. Я лошадка Серый Бок! Цок-цок-цок. Я копытцем постучу! Цок-цок-цок. Если хочешь – прокачу!  Цок-цок-цок!</vt:lpstr>
      <vt:lpstr>ВКУСНОЕ ВАРЕНЬЕ Описание упражнения: улыбнуться, открыть рот, облизать языком верхнюю, а затем нижнюю губу по кругу. Выполнять в одну, а затем в другую сторону. Повторить 4-5 раз.  Улыбнуться, открыть рот, не закрывая рот, облизать языком верхнюю губу, нижней губой стараться язык не поддерживать. Повторить 4-5 раз. Блин мы ели с наслажденьем – Перепачкались вареньем. Чтоб варенье с губ убрать,  Ротик нужно облизать. 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АРТИКУЛЯЦИОННАЯ ГИМНАСТИКА</dc:title>
  <dc:creator>Дом</dc:creator>
  <cp:lastModifiedBy>Карпова</cp:lastModifiedBy>
  <cp:revision>102</cp:revision>
  <dcterms:modified xsi:type="dcterms:W3CDTF">2023-03-02T15:18:15Z</dcterms:modified>
</cp:coreProperties>
</file>